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9" r:id="rId3"/>
    <p:sldId id="260" r:id="rId4"/>
    <p:sldId id="257" r:id="rId5"/>
    <p:sldId id="264" r:id="rId6"/>
    <p:sldId id="261" r:id="rId7"/>
    <p:sldId id="266" r:id="rId8"/>
    <p:sldId id="262" r:id="rId9"/>
    <p:sldId id="265" r:id="rId10"/>
    <p:sldId id="26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58724AB-9DB8-400E-89BC-7511F917D920}">
          <p14:sldIdLst>
            <p14:sldId id="256"/>
            <p14:sldId id="259"/>
            <p14:sldId id="260"/>
            <p14:sldId id="257"/>
            <p14:sldId id="264"/>
            <p14:sldId id="261"/>
            <p14:sldId id="266"/>
            <p14:sldId id="262"/>
            <p14:sldId id="265"/>
            <p14:sldId id="26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32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BBB675-9418-4C5C-86D6-602618989D40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05E9B2-94F6-46BE-96CF-12BBAAD9B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76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7DE32-2B12-4FA3-A778-A97DC7575E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DA8692-DA76-467C-A17E-41CC72833D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46FE4F-000F-43D2-9C9E-8181404F0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9151D-4E8A-437A-B831-F5D336661D54}" type="datetime1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BD848-BF6E-4719-84D1-A377FCD98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9DD8A-A324-483C-B6A8-1B99182C4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0D98-668E-4FD4-A295-6319858C2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215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9C124-2DE0-4F2F-9E40-C8D21D184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F70588-5B5B-4520-963C-3002A58229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E845F9-E906-4610-82AC-86275A90D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ED0DF-5CD4-4CFD-91B6-DA6643B860B1}" type="datetime1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C5C75-8AEB-49D5-9E3A-FF52AC183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7CD30-510A-49B6-B1FB-B957B5098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0D98-668E-4FD4-A295-6319858C2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95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6BFDCA-65EF-4187-9917-4C0793F239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F65B47-8FBA-465F-94A6-3074B9E6C0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8ABA-C084-43CF-AB0C-669FA14A0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2AE9F-C2B7-4E9E-BF11-C67644FAE047}" type="datetime1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71E422-1BF5-4C73-ACC2-D0024B9A0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FE14E-3255-4A18-8005-3D9FADE3D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0D98-668E-4FD4-A295-6319858C2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33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2E50C-0731-49A0-BBC7-6C345C219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D1879-9136-47CD-9DD2-A44C7FE91A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9FDB5B-DDAF-4D2E-9D61-4E9838C40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E0BC5-8A9B-4D3B-A303-239F964D33BC}" type="datetime1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41EB0-1A64-4CD7-8078-E51EA36D4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1CD524-2E22-49B9-8928-607FCAC81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0D98-668E-4FD4-A295-6319858C2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582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319EE-C2CF-45EF-ACAE-F5F81CA01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88FCD1-DBFE-4DD9-A7CA-D93E21A003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562FA-ACE3-4622-99D8-6727B16E2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FAC4A-90C4-4FE7-B2ED-6A35A4749715}" type="datetime1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F3A2D-C966-44EA-A690-ED7DD8F53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CBD74-7A9D-4077-AB65-45EDD1B2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0D98-668E-4FD4-A295-6319858C2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70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9B66B-6832-45AA-B6A2-D7918BE3A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423DB-B91F-4FF7-BB40-0C4AFD71C6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3CBC0D-2E4A-4DE9-85DE-8F13DDC109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1F1494-DF93-46C9-8890-8912B1706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DB48A-4EA0-44C0-B670-C20986351127}" type="datetime1">
              <a:rPr lang="en-US" smtClean="0"/>
              <a:t>4/9/2021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DEC9D3-1A51-4F18-BD16-82B2731DE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2F1DE7-A015-4DE8-A3DA-24C30FA55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0D98-668E-4FD4-A295-6319858C2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690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F2E28-128E-4ECE-8738-40D7B6D7B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EFA89F-E2C4-440C-82D7-B4B37B730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2419B-A292-460E-BD9B-55081D72E5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A1BC54-EB41-463F-A379-12D712E9B9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DB122B-C551-43FF-A4F9-E1438CED1A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5C128C-10FC-45EB-B393-83D8FD09F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066FF-6B76-4A13-A5EE-85140F77C1BD}" type="datetime1">
              <a:rPr lang="en-US" smtClean="0"/>
              <a:t>4/9/2021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5521E5-A83F-4648-A3DC-3D3DBF501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6BE597-7B99-4E67-9FA6-AD3851DBF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0D98-668E-4FD4-A295-6319858C2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288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94E09-D4DE-4F3F-A3A3-67A6F62A8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E5ED01-07D5-4E98-AC01-71C60622E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4BFCA-A0AC-46FA-9E3F-375E77B442D5}" type="datetime1">
              <a:rPr lang="en-US" smtClean="0"/>
              <a:t>4/9/2021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DB8293-6A37-4840-A9C2-DFF0D5D54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3D513B-AAD3-40E5-8E7E-47A72D673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0D98-668E-4FD4-A295-6319858C2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612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1C4BFB-3FBE-4E28-9F71-A2E0AD7A2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0E1CC-533D-47EE-97E6-597E26AD36BF}" type="datetime1">
              <a:rPr lang="en-US" smtClean="0"/>
              <a:t>4/9/2021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29E5ED-83B1-44FD-95CF-840F136D5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108A7D-8C19-4562-B395-B9405B507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0D98-668E-4FD4-A295-6319858C2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92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2E243-DC4C-409B-9678-D6840BD4E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AD600-5D78-4ACD-AB4F-2DE4C6999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BC5D48-DD8B-49FD-81E5-780F305F95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CE723F-8532-4E41-9393-C9CC440FB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81A5-7B6A-4FE2-B584-98494C4F8FAB}" type="datetime1">
              <a:rPr lang="en-US" smtClean="0"/>
              <a:t>4/9/2021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98A650-9E83-4703-9745-C7AC3EF43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947628-DD05-4075-89F3-A6669410F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0D98-668E-4FD4-A295-6319858C2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879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7480E-7ED9-4387-B118-A2E5E9A0D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AFC5AC-67EA-4DDD-91A0-6F8DD21DEF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DC6FE1-87EA-488A-A87E-DF898898FD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EA1BC9-A341-4673-9C3F-4B6E3043D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96C87-5285-4A06-83FD-DFDF84DCDE20}" type="datetime1">
              <a:rPr lang="en-US" smtClean="0"/>
              <a:t>4/9/2021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9A9D44-9925-45C6-B03D-DC7C11DFA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FD330A-22DC-454F-8658-1DC417388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0D98-668E-4FD4-A295-6319858C2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653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1A6EC6-416E-478F-83B4-221F4748D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2DAA35-C014-417F-B8DD-DAC721A52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C38A6-1B48-4EBA-B9E9-C071C3D9ED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7A48-C365-4ECA-BC06-49FD74041711}" type="datetime1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2226B4-117D-4D85-B464-E7D2117A9F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F1979-70E5-4EB1-A334-C4B495A342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E0D98-668E-4FD4-A295-6319858C2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189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EFC8E-D5A1-4C11-B38B-1E5D812476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37858"/>
            <a:ext cx="9144000" cy="2186985"/>
          </a:xfrm>
        </p:spPr>
        <p:txBody>
          <a:bodyPr>
            <a:normAutofit/>
          </a:bodyPr>
          <a:lstStyle/>
          <a:p>
            <a:r>
              <a:rPr lang="en-US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effects of equivalence 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atio during shutdown of a rocket engine on hardware longevity</a:t>
            </a:r>
            <a:endParaRPr lang="en-US" sz="16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2E720E-2E97-45E6-BE61-667422897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24843"/>
            <a:ext cx="9144000" cy="176461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Benjamin Black</a:t>
            </a:r>
          </a:p>
          <a:p>
            <a:r>
              <a:rPr lang="en-US" dirty="0"/>
              <a:t>Dr. Elliott </a:t>
            </a:r>
            <a:r>
              <a:rPr lang="en-US" dirty="0" err="1"/>
              <a:t>Bryner</a:t>
            </a:r>
            <a:endParaRPr lang="en-US" dirty="0"/>
          </a:p>
          <a:p>
            <a:r>
              <a:rPr lang="en-US" dirty="0"/>
              <a:t>2021 Arizona Space Grant Symposium</a:t>
            </a:r>
          </a:p>
          <a:p>
            <a:r>
              <a:rPr lang="en-US" dirty="0"/>
              <a:t>April 17</a:t>
            </a:r>
            <a:r>
              <a:rPr lang="en-US" baseline="30000" dirty="0"/>
              <a:t>th</a:t>
            </a:r>
            <a:r>
              <a:rPr lang="en-US" dirty="0"/>
              <a:t>, 2021</a:t>
            </a:r>
          </a:p>
        </p:txBody>
      </p:sp>
      <p:pic>
        <p:nvPicPr>
          <p:cNvPr id="8" name="Picture 2" descr="NASA Insignia Color">
            <a:extLst>
              <a:ext uri="{FF2B5EF4-FFF2-40B4-BE49-F238E27FC236}">
                <a16:creationId xmlns:a16="http://schemas.microsoft.com/office/drawing/2014/main" id="{C5B96544-397C-4FBA-8DCE-B5716E19F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764722"/>
            <a:ext cx="1714500" cy="180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AZSGC_sunset">
            <a:extLst>
              <a:ext uri="{FF2B5EF4-FFF2-40B4-BE49-F238E27FC236}">
                <a16:creationId xmlns:a16="http://schemas.microsoft.com/office/drawing/2014/main" id="{01FFF393-2AC0-4F1B-B56A-43545FF1E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10808698" y="4589462"/>
            <a:ext cx="1154702" cy="1981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7199660-564E-4F23-821C-A8829032E1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898" y="4944968"/>
            <a:ext cx="3151413" cy="1445448"/>
          </a:xfrm>
          <a:prstGeom prst="rect">
            <a:avLst/>
          </a:prstGeom>
        </p:spPr>
      </p:pic>
      <p:pic>
        <p:nvPicPr>
          <p:cNvPr id="1026" name="Picture 2" descr="Embry-Riddle Prescott Logo (Page 3) - Line.17QQ.com">
            <a:extLst>
              <a:ext uri="{FF2B5EF4-FFF2-40B4-BE49-F238E27FC236}">
                <a16:creationId xmlns:a16="http://schemas.microsoft.com/office/drawing/2014/main" id="{3C31D143-1EEA-4B23-9359-E8D6F8761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575" y="5115242"/>
            <a:ext cx="4124325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7278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F1264-C34C-4E7C-BF15-2E2624763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/>
              <a:t>Thank you for listening</a:t>
            </a:r>
          </a:p>
          <a:p>
            <a:pPr marL="0" indent="0" algn="ctr">
              <a:buNone/>
            </a:pPr>
            <a:endParaRPr lang="en-US" sz="5400" dirty="0"/>
          </a:p>
          <a:p>
            <a:pPr marL="0" indent="0" algn="ctr">
              <a:buNone/>
            </a:pPr>
            <a:r>
              <a:rPr lang="en-US" sz="5400" dirty="0"/>
              <a:t>Questions?</a:t>
            </a:r>
          </a:p>
        </p:txBody>
      </p:sp>
      <p:pic>
        <p:nvPicPr>
          <p:cNvPr id="5" name="Picture 6" descr="nasa-logo">
            <a:extLst>
              <a:ext uri="{FF2B5EF4-FFF2-40B4-BE49-F238E27FC236}">
                <a16:creationId xmlns:a16="http://schemas.microsoft.com/office/drawing/2014/main" id="{F79AB0B3-A118-4E02-8EAC-5541C63E7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9" y="5618162"/>
            <a:ext cx="1289050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ZSGC_sunset">
            <a:extLst>
              <a:ext uri="{FF2B5EF4-FFF2-40B4-BE49-F238E27FC236}">
                <a16:creationId xmlns:a16="http://schemas.microsoft.com/office/drawing/2014/main" id="{9A91142C-DC62-42CC-816C-ADD087970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11103679" y="5078299"/>
            <a:ext cx="957692" cy="16431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Embry-Riddle Prescott Logo (Page 3) - Line.17QQ.com">
            <a:extLst>
              <a:ext uri="{FF2B5EF4-FFF2-40B4-BE49-F238E27FC236}">
                <a16:creationId xmlns:a16="http://schemas.microsoft.com/office/drawing/2014/main" id="{9233358A-4AD1-433F-89F8-24E49B752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750" y="5861847"/>
            <a:ext cx="2352500" cy="63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059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94CBB-C49A-4F3C-A0B8-810A4FD2E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486612-02D4-4B34-B003-2706021F83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Problem Statement</a:t>
            </a:r>
          </a:p>
          <a:p>
            <a:r>
              <a:rPr lang="en-US" dirty="0"/>
              <a:t>Testing goals</a:t>
            </a:r>
          </a:p>
          <a:p>
            <a:r>
              <a:rPr lang="en-US" dirty="0"/>
              <a:t>Benefits </a:t>
            </a:r>
          </a:p>
          <a:p>
            <a:r>
              <a:rPr lang="en-US" dirty="0"/>
              <a:t>Method</a:t>
            </a:r>
          </a:p>
          <a:p>
            <a:r>
              <a:rPr lang="en-US" dirty="0"/>
              <a:t>Conclusion</a:t>
            </a:r>
          </a:p>
          <a:p>
            <a:r>
              <a:rPr lang="en-US" dirty="0"/>
              <a:t>Acknowledgements</a:t>
            </a:r>
          </a:p>
        </p:txBody>
      </p:sp>
      <p:pic>
        <p:nvPicPr>
          <p:cNvPr id="7" name="Picture 6" descr="nasa-logo">
            <a:extLst>
              <a:ext uri="{FF2B5EF4-FFF2-40B4-BE49-F238E27FC236}">
                <a16:creationId xmlns:a16="http://schemas.microsoft.com/office/drawing/2014/main" id="{7940A978-8DA9-43FF-9791-6F321DDE1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9" y="5618162"/>
            <a:ext cx="1289050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AZSGC_sunset">
            <a:extLst>
              <a:ext uri="{FF2B5EF4-FFF2-40B4-BE49-F238E27FC236}">
                <a16:creationId xmlns:a16="http://schemas.microsoft.com/office/drawing/2014/main" id="{62B83A89-4326-4369-B203-CDBF45099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11103679" y="5078299"/>
            <a:ext cx="957692" cy="16431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Embry-Riddle Prescott Logo (Page 3) - Line.17QQ.com">
            <a:extLst>
              <a:ext uri="{FF2B5EF4-FFF2-40B4-BE49-F238E27FC236}">
                <a16:creationId xmlns:a16="http://schemas.microsoft.com/office/drawing/2014/main" id="{A2DCC7BD-8256-405F-BE1D-840B45FE6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750" y="5861847"/>
            <a:ext cx="2352500" cy="63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630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BF289-A4DF-4A94-A857-476A27E30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20B71-A701-49C9-B080-188D4E4E6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31871" cy="4351338"/>
          </a:xfrm>
        </p:spPr>
        <p:txBody>
          <a:bodyPr/>
          <a:lstStyle/>
          <a:p>
            <a:r>
              <a:rPr lang="en-US" dirty="0"/>
              <a:t>During shutdown oxidizer and fuel flow varies widely.</a:t>
            </a:r>
          </a:p>
          <a:p>
            <a:r>
              <a:rPr lang="en-US" dirty="0"/>
              <a:t>This causes the pressure and temperature to spike.</a:t>
            </a:r>
          </a:p>
          <a:p>
            <a:r>
              <a:rPr lang="en-US" dirty="0"/>
              <a:t>Unpredictable and extreme conditions in the engine lead to damage.</a:t>
            </a:r>
          </a:p>
        </p:txBody>
      </p:sp>
      <p:pic>
        <p:nvPicPr>
          <p:cNvPr id="7" name="Picture 6" descr="nasa-logo">
            <a:extLst>
              <a:ext uri="{FF2B5EF4-FFF2-40B4-BE49-F238E27FC236}">
                <a16:creationId xmlns:a16="http://schemas.microsoft.com/office/drawing/2014/main" id="{3F7443D4-AA4C-4994-BB79-B24948F98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9" y="5618162"/>
            <a:ext cx="1289050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AZSGC_sunset">
            <a:extLst>
              <a:ext uri="{FF2B5EF4-FFF2-40B4-BE49-F238E27FC236}">
                <a16:creationId xmlns:a16="http://schemas.microsoft.com/office/drawing/2014/main" id="{E28A1DF6-A2EC-41EA-A74A-34EBFABF7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11103679" y="5078299"/>
            <a:ext cx="957692" cy="16431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airos Hot Fire 021321_1">
            <a:hlinkClick r:id="" action="ppaction://media"/>
            <a:extLst>
              <a:ext uri="{FF2B5EF4-FFF2-40B4-BE49-F238E27FC236}">
                <a16:creationId xmlns:a16="http://schemas.microsoft.com/office/drawing/2014/main" id="{1A8A51A0-5FFB-49EF-836F-FFB800719E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0071" y="1027906"/>
            <a:ext cx="4980215" cy="498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9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1C2C1-DB1B-454C-B38B-296BD6304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FEF49-3F80-4CD4-A121-8069BCCB6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5257800" cy="3812041"/>
          </a:xfrm>
        </p:spPr>
        <p:txBody>
          <a:bodyPr>
            <a:normAutofit/>
          </a:bodyPr>
          <a:lstStyle/>
          <a:p>
            <a:r>
              <a:rPr lang="en-US" dirty="0"/>
              <a:t>Isolate the events that contribute to temperature and pressure spikes.</a:t>
            </a:r>
          </a:p>
          <a:p>
            <a:r>
              <a:rPr lang="en-US" dirty="0"/>
              <a:t>Determine the exact sequence of events to prevent these conditions.</a:t>
            </a:r>
          </a:p>
        </p:txBody>
      </p:sp>
      <p:pic>
        <p:nvPicPr>
          <p:cNvPr id="6" name="Picture 6" descr="nasa-logo">
            <a:extLst>
              <a:ext uri="{FF2B5EF4-FFF2-40B4-BE49-F238E27FC236}">
                <a16:creationId xmlns:a16="http://schemas.microsoft.com/office/drawing/2014/main" id="{6383C599-9248-4911-857B-EABA6E328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9" y="5618162"/>
            <a:ext cx="1289050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AZSGC_sunset">
            <a:extLst>
              <a:ext uri="{FF2B5EF4-FFF2-40B4-BE49-F238E27FC236}">
                <a16:creationId xmlns:a16="http://schemas.microsoft.com/office/drawing/2014/main" id="{AF54000E-146B-4385-8839-AB82B813E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11103679" y="5078299"/>
            <a:ext cx="957692" cy="16431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Embry-Riddle Prescott Logo (Page 3) - Line.17QQ.com">
            <a:extLst>
              <a:ext uri="{FF2B5EF4-FFF2-40B4-BE49-F238E27FC236}">
                <a16:creationId xmlns:a16="http://schemas.microsoft.com/office/drawing/2014/main" id="{FF638600-9B73-4A9F-90CE-D702007A9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750" y="5861847"/>
            <a:ext cx="2352500" cy="63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bowl of soup&#10;&#10;Description automatically generated with low confidence">
            <a:extLst>
              <a:ext uri="{FF2B5EF4-FFF2-40B4-BE49-F238E27FC236}">
                <a16:creationId xmlns:a16="http://schemas.microsoft.com/office/drawing/2014/main" id="{E95E2609-EF4D-4D0C-A1BA-1618F0C3F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472" y="1027906"/>
            <a:ext cx="3854855" cy="396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27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227B9-D8C5-43F6-8F92-383E13054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0D820-467F-4846-9A4E-C3917E0EA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US" dirty="0"/>
              <a:t>In depth combustion &amp; thermo-chemistry education.</a:t>
            </a:r>
          </a:p>
          <a:p>
            <a:r>
              <a:rPr lang="en-US" dirty="0"/>
              <a:t>New test hardware for the propulsion testing complex.</a:t>
            </a:r>
          </a:p>
          <a:p>
            <a:r>
              <a:rPr lang="en-US" dirty="0"/>
              <a:t>Increased test team safety.</a:t>
            </a:r>
          </a:p>
          <a:p>
            <a:r>
              <a:rPr lang="en-US" dirty="0"/>
              <a:t>Better test hardware durability and longevity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6" descr="nasa-logo">
            <a:extLst>
              <a:ext uri="{FF2B5EF4-FFF2-40B4-BE49-F238E27FC236}">
                <a16:creationId xmlns:a16="http://schemas.microsoft.com/office/drawing/2014/main" id="{84FF8D3A-26E0-4E92-8A24-606A97925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9" y="5618162"/>
            <a:ext cx="1289050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AZSGC_sunset">
            <a:extLst>
              <a:ext uri="{FF2B5EF4-FFF2-40B4-BE49-F238E27FC236}">
                <a16:creationId xmlns:a16="http://schemas.microsoft.com/office/drawing/2014/main" id="{B53A6CB1-9841-4F32-ADEE-E85D3A2F4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11103679" y="5078299"/>
            <a:ext cx="957692" cy="16431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Embry-Riddle Prescott Logo (Page 3) - Line.17QQ.com">
            <a:extLst>
              <a:ext uri="{FF2B5EF4-FFF2-40B4-BE49-F238E27FC236}">
                <a16:creationId xmlns:a16="http://schemas.microsoft.com/office/drawing/2014/main" id="{853AA7A6-3AA2-4AAF-8430-41749CE50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750" y="5861847"/>
            <a:ext cx="2352500" cy="63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Janus_10_sec-1">
            <a:hlinkClick r:id="" action="ppaction://media"/>
            <a:extLst>
              <a:ext uri="{FF2B5EF4-FFF2-40B4-BE49-F238E27FC236}">
                <a16:creationId xmlns:a16="http://schemas.microsoft.com/office/drawing/2014/main" id="{F8CD2BE8-724C-47FB-B5F0-3F0DE18969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1658137"/>
            <a:ext cx="5516841" cy="310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37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7858B-F3C5-433E-B79B-9330B4E1C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D530F-BA46-46A4-A097-F6A847907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34050" cy="4351338"/>
          </a:xfrm>
        </p:spPr>
        <p:txBody>
          <a:bodyPr/>
          <a:lstStyle/>
          <a:p>
            <a:r>
              <a:rPr lang="en-US" dirty="0"/>
              <a:t>Initially a model of flame temperatures as well as reaction products was used to determine the best fuel gas to use for a scale test.</a:t>
            </a:r>
          </a:p>
          <a:p>
            <a:r>
              <a:rPr lang="en-US" dirty="0"/>
              <a:t>A commercial exhaust gas analyzer tool was pursued for a short time to see if exhaust gas composition could be determined as well as temperature and pressure.</a:t>
            </a:r>
          </a:p>
        </p:txBody>
      </p:sp>
      <p:pic>
        <p:nvPicPr>
          <p:cNvPr id="6" name="Picture 6" descr="nasa-logo">
            <a:extLst>
              <a:ext uri="{FF2B5EF4-FFF2-40B4-BE49-F238E27FC236}">
                <a16:creationId xmlns:a16="http://schemas.microsoft.com/office/drawing/2014/main" id="{6EA43D4C-6115-4899-8313-4B012BD0A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9" y="5618162"/>
            <a:ext cx="1289050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AZSGC_sunset">
            <a:extLst>
              <a:ext uri="{FF2B5EF4-FFF2-40B4-BE49-F238E27FC236}">
                <a16:creationId xmlns:a16="http://schemas.microsoft.com/office/drawing/2014/main" id="{07E9D9DA-9D70-4794-BBCC-031BF8EF3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11103679" y="5078299"/>
            <a:ext cx="957692" cy="16431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Embry-Riddle Prescott Logo (Page 3) - Line.17QQ.com">
            <a:extLst>
              <a:ext uri="{FF2B5EF4-FFF2-40B4-BE49-F238E27FC236}">
                <a16:creationId xmlns:a16="http://schemas.microsoft.com/office/drawing/2014/main" id="{F4845966-7B12-4084-947E-A1212C737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750" y="5861847"/>
            <a:ext cx="2352500" cy="63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Diagram&#10;&#10;Description automatically generated with low confidence">
            <a:extLst>
              <a:ext uri="{FF2B5EF4-FFF2-40B4-BE49-F238E27FC236}">
                <a16:creationId xmlns:a16="http://schemas.microsoft.com/office/drawing/2014/main" id="{A99A16D9-4CDC-48EE-9B37-7E16D92756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61" y="1690688"/>
            <a:ext cx="3985639" cy="29709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EE0E515-0890-425C-9F41-0AC5129D4067}"/>
              </a:ext>
            </a:extLst>
          </p:cNvPr>
          <p:cNvSpPr txBox="1"/>
          <p:nvPr/>
        </p:nvSpPr>
        <p:spPr>
          <a:xfrm>
            <a:off x="7368161" y="4664629"/>
            <a:ext cx="3985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NASA Technical Report Server</a:t>
            </a:r>
          </a:p>
        </p:txBody>
      </p:sp>
    </p:spTree>
    <p:extLst>
      <p:ext uri="{BB962C8B-B14F-4D97-AF65-F5344CB8AC3E}">
        <p14:creationId xmlns:p14="http://schemas.microsoft.com/office/powerpoint/2010/main" val="1080873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7858B-F3C5-433E-B79B-9330B4E1C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D530F-BA46-46A4-A097-F6A847907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27814" cy="4351338"/>
          </a:xfrm>
        </p:spPr>
        <p:txBody>
          <a:bodyPr/>
          <a:lstStyle/>
          <a:p>
            <a:r>
              <a:rPr lang="en-US" dirty="0"/>
              <a:t>The testing method decided on to move forward is scale gaseous burner testing with a minimally convergent combustion chamber.</a:t>
            </a:r>
          </a:p>
        </p:txBody>
      </p:sp>
      <p:pic>
        <p:nvPicPr>
          <p:cNvPr id="6" name="Picture 6" descr="nasa-logo">
            <a:extLst>
              <a:ext uri="{FF2B5EF4-FFF2-40B4-BE49-F238E27FC236}">
                <a16:creationId xmlns:a16="http://schemas.microsoft.com/office/drawing/2014/main" id="{6EA43D4C-6115-4899-8313-4B012BD0A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9" y="5618162"/>
            <a:ext cx="1289050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AZSGC_sunset">
            <a:extLst>
              <a:ext uri="{FF2B5EF4-FFF2-40B4-BE49-F238E27FC236}">
                <a16:creationId xmlns:a16="http://schemas.microsoft.com/office/drawing/2014/main" id="{07E9D9DA-9D70-4794-BBCC-031BF8EF3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11103679" y="5078299"/>
            <a:ext cx="957692" cy="16431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Embry-Riddle Prescott Logo (Page 3) - Line.17QQ.com">
            <a:extLst>
              <a:ext uri="{FF2B5EF4-FFF2-40B4-BE49-F238E27FC236}">
                <a16:creationId xmlns:a16="http://schemas.microsoft.com/office/drawing/2014/main" id="{F4845966-7B12-4084-947E-A1212C737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750" y="5861847"/>
            <a:ext cx="2352500" cy="63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 with low confidence">
            <a:extLst>
              <a:ext uri="{FF2B5EF4-FFF2-40B4-BE49-F238E27FC236}">
                <a16:creationId xmlns:a16="http://schemas.microsoft.com/office/drawing/2014/main" id="{3EDC6A36-E5CE-4994-A05F-4B46B0BD51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040" y="1211790"/>
            <a:ext cx="5980485" cy="370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20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484F3-575E-447C-AA58-3CC1D2BBF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8F8D3-837D-434B-BE64-08E5D166A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352361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Finish the manufacturing and assembly of the gaseous scale testing fixture.</a:t>
            </a:r>
          </a:p>
          <a:p>
            <a:r>
              <a:rPr lang="en-US" dirty="0"/>
              <a:t>Analyze the data and define factors of similarity with liquid rocket engines.</a:t>
            </a:r>
          </a:p>
          <a:p>
            <a:r>
              <a:rPr lang="en-US" dirty="0"/>
              <a:t>Test the process determined at small scale on the Kairos liquid rocket engine.</a:t>
            </a:r>
          </a:p>
        </p:txBody>
      </p:sp>
      <p:pic>
        <p:nvPicPr>
          <p:cNvPr id="6" name="Picture 6" descr="nasa-logo">
            <a:extLst>
              <a:ext uri="{FF2B5EF4-FFF2-40B4-BE49-F238E27FC236}">
                <a16:creationId xmlns:a16="http://schemas.microsoft.com/office/drawing/2014/main" id="{FF8F0063-AEB4-42F0-ABEF-656F22AB6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9" y="5618162"/>
            <a:ext cx="1289050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AZSGC_sunset">
            <a:extLst>
              <a:ext uri="{FF2B5EF4-FFF2-40B4-BE49-F238E27FC236}">
                <a16:creationId xmlns:a16="http://schemas.microsoft.com/office/drawing/2014/main" id="{0D1ED8C8-BEE5-449F-8093-CCF7A5F40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11103679" y="5078299"/>
            <a:ext cx="957692" cy="16431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Embry-Riddle Prescott Logo (Page 3) - Line.17QQ.com">
            <a:extLst>
              <a:ext uri="{FF2B5EF4-FFF2-40B4-BE49-F238E27FC236}">
                <a16:creationId xmlns:a16="http://schemas.microsoft.com/office/drawing/2014/main" id="{C8ED00AB-C41C-43D6-8C03-A142496ED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750" y="5861847"/>
            <a:ext cx="2352500" cy="63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text, ground, outdoor&#10;&#10;Description automatically generated">
            <a:extLst>
              <a:ext uri="{FF2B5EF4-FFF2-40B4-BE49-F238E27FC236}">
                <a16:creationId xmlns:a16="http://schemas.microsoft.com/office/drawing/2014/main" id="{9A8B4BB2-E430-4778-9F57-F275D8DDC4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590" y="512762"/>
            <a:ext cx="3686175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918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484F3-575E-447C-AA58-3CC1D2BBF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8F8D3-837D-434B-BE64-08E5D166AE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Arizona Space Grant through the Undergraduate Research Institute.</a:t>
            </a:r>
          </a:p>
          <a:p>
            <a:r>
              <a:rPr lang="en-US" dirty="0"/>
              <a:t>Dr. </a:t>
            </a:r>
            <a:r>
              <a:rPr lang="en-US" dirty="0" err="1"/>
              <a:t>Bryner</a:t>
            </a:r>
            <a:r>
              <a:rPr lang="en-US" dirty="0"/>
              <a:t> and the rocket propulsion testing complex.</a:t>
            </a:r>
          </a:p>
          <a:p>
            <a:r>
              <a:rPr lang="en-US" dirty="0"/>
              <a:t>The Rocket Development Lab.</a:t>
            </a:r>
          </a:p>
          <a:p>
            <a:endParaRPr lang="en-US" dirty="0"/>
          </a:p>
        </p:txBody>
      </p:sp>
      <p:pic>
        <p:nvPicPr>
          <p:cNvPr id="6" name="Picture 6" descr="nasa-logo">
            <a:extLst>
              <a:ext uri="{FF2B5EF4-FFF2-40B4-BE49-F238E27FC236}">
                <a16:creationId xmlns:a16="http://schemas.microsoft.com/office/drawing/2014/main" id="{FF8F0063-AEB4-42F0-ABEF-656F22AB6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9" y="5618162"/>
            <a:ext cx="1289050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AZSGC_sunset">
            <a:extLst>
              <a:ext uri="{FF2B5EF4-FFF2-40B4-BE49-F238E27FC236}">
                <a16:creationId xmlns:a16="http://schemas.microsoft.com/office/drawing/2014/main" id="{0D1ED8C8-BEE5-449F-8093-CCF7A5F40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11103679" y="5078299"/>
            <a:ext cx="957692" cy="16431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Embry-Riddle Prescott Logo (Page 3) - Line.17QQ.com">
            <a:extLst>
              <a:ext uri="{FF2B5EF4-FFF2-40B4-BE49-F238E27FC236}">
                <a16:creationId xmlns:a16="http://schemas.microsoft.com/office/drawing/2014/main" id="{C8ED00AB-C41C-43D6-8C03-A142496ED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750" y="5861847"/>
            <a:ext cx="2352500" cy="63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1474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274</Words>
  <Application>Microsoft Office PowerPoint</Application>
  <PresentationFormat>Widescreen</PresentationFormat>
  <Paragraphs>41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The effects of equivalence ratio during shutdown of a rocket engine on hardware longevity</vt:lpstr>
      <vt:lpstr>Outline</vt:lpstr>
      <vt:lpstr>The Problem</vt:lpstr>
      <vt:lpstr>Testing Goals</vt:lpstr>
      <vt:lpstr>Benefits</vt:lpstr>
      <vt:lpstr>Methods</vt:lpstr>
      <vt:lpstr>Methods</vt:lpstr>
      <vt:lpstr>Conclusion</vt:lpstr>
      <vt:lpstr>Acknowledgements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effects of Equivalence Ratio during shutdown of a rocket engine on hardware longevity</dc:title>
  <dc:creator>2btblack@gmail.com</dc:creator>
  <cp:lastModifiedBy>2btblack@gmail.com</cp:lastModifiedBy>
  <cp:revision>32</cp:revision>
  <dcterms:created xsi:type="dcterms:W3CDTF">2021-04-08T01:39:08Z</dcterms:created>
  <dcterms:modified xsi:type="dcterms:W3CDTF">2021-04-09T22:40:41Z</dcterms:modified>
</cp:coreProperties>
</file>